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2"/>
  </p:notesMasterIdLst>
  <p:handoutMasterIdLst>
    <p:handoutMasterId r:id="rId23"/>
  </p:handoutMasterIdLst>
  <p:sldIdLst>
    <p:sldId id="262" r:id="rId3"/>
    <p:sldId id="372" r:id="rId4"/>
    <p:sldId id="278" r:id="rId5"/>
    <p:sldId id="377" r:id="rId6"/>
    <p:sldId id="301" r:id="rId7"/>
    <p:sldId id="344" r:id="rId8"/>
    <p:sldId id="378" r:id="rId9"/>
    <p:sldId id="329" r:id="rId10"/>
    <p:sldId id="345" r:id="rId11"/>
    <p:sldId id="355" r:id="rId12"/>
    <p:sldId id="265" r:id="rId13"/>
    <p:sldId id="268" r:id="rId14"/>
    <p:sldId id="383" r:id="rId15"/>
    <p:sldId id="275" r:id="rId16"/>
    <p:sldId id="380" r:id="rId17"/>
    <p:sldId id="365" r:id="rId18"/>
    <p:sldId id="370" r:id="rId19"/>
    <p:sldId id="369" r:id="rId20"/>
    <p:sldId id="367" r:id="rId21"/>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CCFF"/>
    <a:srgbClr val="00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570" y="-96"/>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5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44E2DA-84EA-43B2-B7D6-09ECDDF6049F}" type="datetimeFigureOut">
              <a:rPr lang="en-US" smtClean="0"/>
              <a:pPr/>
              <a:t>7/15/2015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3F3529-0A39-4EEB-882C-C93C31EF6B4E}" type="slidenum">
              <a:rPr lang="en-US" smtClean="0"/>
              <a:pPr/>
              <a:t>‹#›</a:t>
            </a:fld>
            <a:endParaRPr lang="en-US"/>
          </a:p>
        </p:txBody>
      </p:sp>
    </p:spTree>
    <p:extLst>
      <p:ext uri="{BB962C8B-B14F-4D97-AF65-F5344CB8AC3E}">
        <p14:creationId xmlns="" xmlns:p14="http://schemas.microsoft.com/office/powerpoint/2010/main" val="407703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E016E7-5176-42EA-B8D7-15D82EE945E9}" type="datetimeFigureOut">
              <a:rPr lang="en-US" smtClean="0"/>
              <a:pPr/>
              <a:t>7/15/2015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0F3098-ED4C-4031-9CA4-A974EB84CF97}" type="slidenum">
              <a:rPr lang="en-US" smtClean="0"/>
              <a:pPr/>
              <a:t>‹#›</a:t>
            </a:fld>
            <a:endParaRPr lang="en-US"/>
          </a:p>
        </p:txBody>
      </p:sp>
    </p:spTree>
    <p:extLst>
      <p:ext uri="{BB962C8B-B14F-4D97-AF65-F5344CB8AC3E}">
        <p14:creationId xmlns="" xmlns:p14="http://schemas.microsoft.com/office/powerpoint/2010/main" val="25320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86000" y="1752600"/>
            <a:ext cx="6400800" cy="1752600"/>
          </a:xfrm>
          <a:prstGeom prst="rect">
            <a:avLst/>
          </a:prstGeo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3050"/>
            <a:ext cx="2819400"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38600" y="273051"/>
            <a:ext cx="4648200" cy="572040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43000" y="1435101"/>
            <a:ext cx="2819400" cy="45847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6524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751" y="19792"/>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264818" y="1600200"/>
            <a:ext cx="7421982"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A0B7A1-32A0-483F-A1DA-3AF57791F991}" type="datetimeFigureOut">
              <a:rPr lang="en-US" smtClean="0"/>
              <a:pPr/>
              <a:t>7/15/2015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9A87662-5A69-4A5F-B274-7E5868C17320}" type="slidenum">
              <a:rPr lang="en-US" smtClean="0"/>
              <a:pPr/>
              <a:t>‹#›</a:t>
            </a:fld>
            <a:endParaRPr lang="en-US" dirty="0"/>
          </a:p>
        </p:txBody>
      </p:sp>
      <p:pic>
        <p:nvPicPr>
          <p:cNvPr id="7" name="Picture 2" descr="nteLogoBlueNew3"/>
          <p:cNvPicPr>
            <a:picLocks noChangeAspect="1" noChangeArrowheads="1"/>
          </p:cNvPicPr>
          <p:nvPr userDrawn="1"/>
        </p:nvPicPr>
        <p:blipFill>
          <a:blip r:embed="rId2" cstate="print"/>
          <a:srcRect/>
          <a:stretch>
            <a:fillRect/>
          </a:stretch>
        </p:blipFill>
        <p:spPr bwMode="auto">
          <a:xfrm>
            <a:off x="5943600" y="6172200"/>
            <a:ext cx="3048000" cy="561975"/>
          </a:xfrm>
          <a:prstGeom prst="rect">
            <a:avLst/>
          </a:prstGeom>
          <a:noFill/>
          <a:ln w="9525">
            <a:noFill/>
            <a:miter lim="800000"/>
            <a:headEnd/>
            <a:tailEnd/>
          </a:ln>
        </p:spPr>
      </p:pic>
      <p:pic>
        <p:nvPicPr>
          <p:cNvPr id="8" name="Picture 2"/>
          <p:cNvPicPr>
            <a:picLocks noChangeAspect="1" noChangeArrowheads="1"/>
          </p:cNvPicPr>
          <p:nvPr userDrawn="1"/>
        </p:nvPicPr>
        <p:blipFill rotWithShape="1">
          <a:blip r:embed="rId3" cstate="print">
            <a:lum bright="40000"/>
          </a:blip>
          <a:srcRect l="51266" r="21633"/>
          <a:stretch/>
        </p:blipFill>
        <p:spPr bwMode="auto">
          <a:xfrm>
            <a:off x="0" y="381000"/>
            <a:ext cx="1264818" cy="5667375"/>
          </a:xfrm>
          <a:prstGeom prst="rect">
            <a:avLst/>
          </a:prstGeom>
          <a:noFill/>
          <a:ln w="9525">
            <a:noFill/>
            <a:miter lim="800000"/>
            <a:headEnd/>
            <a:tailEnd/>
          </a:ln>
          <a:effectLst/>
        </p:spPr>
      </p:pic>
    </p:spTree>
    <p:extLst>
      <p:ext uri="{BB962C8B-B14F-4D97-AF65-F5344CB8AC3E}">
        <p14:creationId xmlns="" xmlns:p14="http://schemas.microsoft.com/office/powerpoint/2010/main" val="205364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583504"/>
            <a:ext cx="8610600" cy="5334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6" name="Footer Placeholder 28"/>
          <p:cNvSpPr>
            <a:spLocks noGrp="1"/>
          </p:cNvSpPr>
          <p:nvPr>
            <p:ph type="ftr" sz="quarter" idx="18"/>
          </p:nvPr>
        </p:nvSpPr>
        <p:spPr>
          <a:xfrm>
            <a:off x="371084" y="6568073"/>
            <a:ext cx="6553200" cy="252349"/>
          </a:xfrm>
          <a:prstGeom prst="rect">
            <a:avLst/>
          </a:prstGeom>
        </p:spPr>
        <p:txBody>
          <a:bodyPr/>
          <a:lstStyle/>
          <a:p>
            <a:r>
              <a:rPr lang="en-US" dirty="0" smtClean="0"/>
              <a:t>©  </a:t>
            </a:r>
            <a:r>
              <a:rPr lang="en-US" dirty="0" err="1" smtClean="0"/>
              <a:t>Hy</a:t>
            </a:r>
            <a:r>
              <a:rPr lang="en-US" dirty="0" smtClean="0"/>
              <a:t>-Line International</a:t>
            </a:r>
            <a:endParaRPr lang="en-US" dirty="0"/>
          </a:p>
        </p:txBody>
      </p:sp>
    </p:spTree>
    <p:extLst>
      <p:ext uri="{BB962C8B-B14F-4D97-AF65-F5344CB8AC3E}">
        <p14:creationId xmlns="" xmlns:p14="http://schemas.microsoft.com/office/powerpoint/2010/main" val="66676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143000" y="1600201"/>
            <a:ext cx="75438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2999" y="4406900"/>
            <a:ext cx="7351713"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42999" y="2906713"/>
            <a:ext cx="7351713"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600201"/>
            <a:ext cx="37338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35814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43000" y="1535113"/>
            <a:ext cx="37338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43000" y="2174875"/>
            <a:ext cx="3733800" cy="38449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53000" y="1535113"/>
            <a:ext cx="37338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3000" y="2174875"/>
            <a:ext cx="3733800" cy="38449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1600200" y="990600"/>
            <a:ext cx="7772400" cy="1470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tx1"/>
                </a:solidFill>
                <a:effectLst/>
                <a:uLnTx/>
                <a:uFillTx/>
                <a:latin typeface="+mj-lt"/>
                <a:ea typeface="+mj-ea"/>
                <a:cs typeface="+mj-cs"/>
              </a:rPr>
              <a:t>Nova-Tech Engineering</a:t>
            </a:r>
            <a:endParaRPr kumimoji="0" lang="en-US" sz="48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2"/>
          <p:cNvPicPr>
            <a:picLocks noChangeAspect="1" noChangeArrowheads="1"/>
          </p:cNvPicPr>
          <p:nvPr userDrawn="1"/>
        </p:nvPicPr>
        <p:blipFill>
          <a:blip r:embed="rId5" cstate="print"/>
          <a:srcRect l="49633"/>
          <a:stretch>
            <a:fillRect/>
          </a:stretch>
        </p:blipFill>
        <p:spPr bwMode="auto">
          <a:xfrm>
            <a:off x="0" y="381000"/>
            <a:ext cx="2350668" cy="5667375"/>
          </a:xfrm>
          <a:prstGeom prst="rect">
            <a:avLst/>
          </a:prstGeom>
          <a:noFill/>
          <a:ln w="9525">
            <a:noFill/>
            <a:miter lim="800000"/>
            <a:headEnd/>
            <a:tailEnd/>
          </a:ln>
          <a:effectLst/>
        </p:spPr>
      </p:pic>
      <p:pic>
        <p:nvPicPr>
          <p:cNvPr id="9" name="Picture 2" descr="nteLogoBlueNew3"/>
          <p:cNvPicPr>
            <a:picLocks noChangeAspect="1" noChangeArrowheads="1"/>
          </p:cNvPicPr>
          <p:nvPr userDrawn="1"/>
        </p:nvPicPr>
        <p:blipFill>
          <a:blip r:embed="rId6" cstate="print"/>
          <a:srcRect/>
          <a:stretch>
            <a:fillRect/>
          </a:stretch>
        </p:blipFill>
        <p:spPr bwMode="auto">
          <a:xfrm>
            <a:off x="5562600" y="6067425"/>
            <a:ext cx="3048000"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11" cstate="print">
            <a:lum bright="40000"/>
          </a:blip>
          <a:srcRect l="54531" r="21633"/>
          <a:stretch/>
        </p:blipFill>
        <p:spPr bwMode="auto">
          <a:xfrm>
            <a:off x="0" y="381000"/>
            <a:ext cx="1112418" cy="5667375"/>
          </a:xfrm>
          <a:prstGeom prst="rect">
            <a:avLst/>
          </a:prstGeom>
          <a:noFill/>
          <a:ln w="9525">
            <a:noFill/>
            <a:miter lim="800000"/>
            <a:headEnd/>
            <a:tailEnd/>
          </a:ln>
          <a:effectLst/>
        </p:spPr>
      </p:pic>
      <p:pic>
        <p:nvPicPr>
          <p:cNvPr id="8" name="Picture 2" descr="nteLogoBlueNew3"/>
          <p:cNvPicPr>
            <a:picLocks noChangeAspect="1" noChangeArrowheads="1"/>
          </p:cNvPicPr>
          <p:nvPr userDrawn="1"/>
        </p:nvPicPr>
        <p:blipFill>
          <a:blip r:embed="rId12" cstate="print"/>
          <a:srcRect/>
          <a:stretch>
            <a:fillRect/>
          </a:stretch>
        </p:blipFill>
        <p:spPr bwMode="auto">
          <a:xfrm>
            <a:off x="5562600" y="6067425"/>
            <a:ext cx="3048000"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qfjGtEG_jFI"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0" y="2133600"/>
            <a:ext cx="6400800" cy="2895600"/>
          </a:xfrm>
        </p:spPr>
        <p:txBody>
          <a:bodyPr/>
          <a:lstStyle/>
          <a:p>
            <a:pPr marL="457200" indent="-457200">
              <a:buFont typeface="Arial" panose="020B0604020202020204" pitchFamily="34" charset="0"/>
              <a:buChar char="•"/>
            </a:pPr>
            <a:r>
              <a:rPr lang="en-US" b="1" dirty="0" smtClean="0">
                <a:solidFill>
                  <a:srgbClr val="0066FF"/>
                </a:solidFill>
              </a:rPr>
              <a:t>Overview of Industry and </a:t>
            </a:r>
          </a:p>
          <a:p>
            <a:r>
              <a:rPr lang="en-US" b="1" dirty="0" smtClean="0">
                <a:solidFill>
                  <a:srgbClr val="0066FF"/>
                </a:solidFill>
              </a:rPr>
              <a:t>    NTE Value Propositions </a:t>
            </a:r>
          </a:p>
          <a:p>
            <a:pPr marL="457200" indent="-457200">
              <a:buFont typeface="Arial" panose="020B0604020202020204" pitchFamily="34" charset="0"/>
              <a:buChar char="•"/>
            </a:pPr>
            <a:r>
              <a:rPr lang="en-US" b="1" dirty="0" smtClean="0">
                <a:solidFill>
                  <a:srgbClr val="0066FF"/>
                </a:solidFill>
              </a:rPr>
              <a:t>Animal Welfare Update</a:t>
            </a:r>
          </a:p>
        </p:txBody>
      </p:sp>
    </p:spTree>
    <p:extLst>
      <p:ext uri="{BB962C8B-B14F-4D97-AF65-F5344CB8AC3E}">
        <p14:creationId xmlns="" xmlns:p14="http://schemas.microsoft.com/office/powerpoint/2010/main" val="2680984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0" y="5791200"/>
            <a:ext cx="3352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Economic Impact of IRBT</a:t>
            </a:r>
            <a:endParaRPr lang="en-US" dirty="0"/>
          </a:p>
        </p:txBody>
      </p:sp>
      <p:sp>
        <p:nvSpPr>
          <p:cNvPr id="4" name="Content Placeholder 3"/>
          <p:cNvSpPr>
            <a:spLocks noGrp="1"/>
          </p:cNvSpPr>
          <p:nvPr>
            <p:ph idx="1"/>
          </p:nvPr>
        </p:nvSpPr>
        <p:spPr>
          <a:xfrm>
            <a:off x="609600" y="1204119"/>
            <a:ext cx="8305800" cy="4800601"/>
          </a:xfrm>
        </p:spPr>
        <p:txBody>
          <a:bodyPr/>
          <a:lstStyle/>
          <a:p>
            <a:r>
              <a:rPr lang="en-US" sz="2400" dirty="0" smtClean="0"/>
              <a:t>Hens </a:t>
            </a:r>
            <a:r>
              <a:rPr lang="en-US" sz="2400" dirty="0"/>
              <a:t>with IR treatment of the beak </a:t>
            </a:r>
            <a:r>
              <a:rPr lang="en-US" sz="2400" dirty="0" smtClean="0"/>
              <a:t>tip at </a:t>
            </a:r>
            <a:r>
              <a:rPr lang="en-US" sz="2400" dirty="0"/>
              <a:t>day old required 25 g (LB) and 48 g (LSL) less feed per kg egg mass than untreated controls. </a:t>
            </a:r>
            <a:endParaRPr lang="en-US" sz="2400" dirty="0" smtClean="0"/>
          </a:p>
          <a:p>
            <a:r>
              <a:rPr lang="en-US" sz="2400" dirty="0" smtClean="0"/>
              <a:t>The IR </a:t>
            </a:r>
            <a:r>
              <a:rPr lang="en-US" sz="2400" dirty="0"/>
              <a:t>treated groups exceeded the untreated controls by 22 and 49 cents per bird, respectively, or </a:t>
            </a:r>
            <a:r>
              <a:rPr lang="en-US" sz="2400" dirty="0" smtClean="0"/>
              <a:t>220 (LB</a:t>
            </a:r>
            <a:r>
              <a:rPr lang="en-US" sz="2400" dirty="0"/>
              <a:t>) and 490 (LSL) Euro more profit per 1,000 hens housed.</a:t>
            </a:r>
          </a:p>
          <a:p>
            <a:r>
              <a:rPr lang="en-US" sz="2400" dirty="0"/>
              <a:t>The advantage of IR treatment compared to traditional beak trimming was 15 (LB) and 38 (LSL) </a:t>
            </a:r>
            <a:r>
              <a:rPr lang="en-US" sz="2400" dirty="0" smtClean="0"/>
              <a:t>cents per </a:t>
            </a:r>
            <a:r>
              <a:rPr lang="en-US" sz="2400" dirty="0"/>
              <a:t>hen housed, indicating that a higher price for IR treated day-old chicks is not only justified as </a:t>
            </a:r>
            <a:r>
              <a:rPr lang="en-US" sz="2400" dirty="0" smtClean="0"/>
              <a:t>a contribution </a:t>
            </a:r>
            <a:r>
              <a:rPr lang="en-US" sz="2400" dirty="0"/>
              <a:t>to hen welfare, but also by elimination of beak treatment cost on the rearing farm </a:t>
            </a:r>
            <a:r>
              <a:rPr lang="en-US" sz="2400" dirty="0" smtClean="0"/>
              <a:t>and higher </a:t>
            </a:r>
            <a:r>
              <a:rPr lang="en-US" sz="2400" dirty="0"/>
              <a:t>egg income over feed cost on the layer farm.</a:t>
            </a:r>
          </a:p>
        </p:txBody>
      </p:sp>
      <p:sp>
        <p:nvSpPr>
          <p:cNvPr id="3" name="TextBox 2"/>
          <p:cNvSpPr txBox="1"/>
          <p:nvPr/>
        </p:nvSpPr>
        <p:spPr>
          <a:xfrm>
            <a:off x="685800" y="6135469"/>
            <a:ext cx="8001000" cy="400110"/>
          </a:xfrm>
          <a:prstGeom prst="rect">
            <a:avLst/>
          </a:prstGeom>
          <a:noFill/>
        </p:spPr>
        <p:txBody>
          <a:bodyPr wrap="square" rtlCol="0">
            <a:spAutoFit/>
          </a:bodyPr>
          <a:lstStyle/>
          <a:p>
            <a:r>
              <a:rPr lang="en-US" sz="1000" b="1" dirty="0" smtClean="0"/>
              <a:t>1.  Infrared </a:t>
            </a:r>
            <a:r>
              <a:rPr lang="en-US" sz="1000" b="1" dirty="0"/>
              <a:t>beak treatment – a temporary solution?</a:t>
            </a:r>
          </a:p>
          <a:p>
            <a:r>
              <a:rPr lang="en-US" sz="1000" b="1" dirty="0"/>
              <a:t>Klaus Damme and Stefanie Urselmans, LfL/LVFZ Kitzingen, Germany</a:t>
            </a:r>
            <a:endParaRPr lang="en-US" sz="1000" dirty="0"/>
          </a:p>
        </p:txBody>
      </p:sp>
      <p:sp>
        <p:nvSpPr>
          <p:cNvPr id="5" name="TextBox 4"/>
          <p:cNvSpPr txBox="1"/>
          <p:nvPr/>
        </p:nvSpPr>
        <p:spPr>
          <a:xfrm>
            <a:off x="7391400" y="381000"/>
            <a:ext cx="301686" cy="369332"/>
          </a:xfrm>
          <a:prstGeom prst="rect">
            <a:avLst/>
          </a:prstGeom>
          <a:noFill/>
        </p:spPr>
        <p:txBody>
          <a:bodyPr wrap="none" rtlCol="0">
            <a:spAutoFit/>
          </a:bodyPr>
          <a:lstStyle/>
          <a:p>
            <a:r>
              <a:rPr lang="en-US" dirty="0" smtClean="0"/>
              <a:t>1</a:t>
            </a:r>
            <a:endParaRPr lang="en-US" dirty="0"/>
          </a:p>
        </p:txBody>
      </p:sp>
    </p:spTree>
    <p:extLst>
      <p:ext uri="{BB962C8B-B14F-4D97-AF65-F5344CB8AC3E}">
        <p14:creationId xmlns="" xmlns:p14="http://schemas.microsoft.com/office/powerpoint/2010/main" val="3585658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Influence of Food Retail and 3</a:t>
            </a:r>
            <a:r>
              <a:rPr lang="en-US" baseline="30000" dirty="0" smtClean="0"/>
              <a:t>rd</a:t>
            </a:r>
            <a:r>
              <a:rPr lang="en-US" dirty="0" smtClean="0"/>
              <a:t> Party Auditing Groups</a:t>
            </a:r>
            <a:endParaRPr lang="en-US" dirty="0"/>
          </a:p>
        </p:txBody>
      </p:sp>
    </p:spTree>
    <p:extLst>
      <p:ext uri="{BB962C8B-B14F-4D97-AF65-F5344CB8AC3E}">
        <p14:creationId xmlns="" xmlns:p14="http://schemas.microsoft.com/office/powerpoint/2010/main" val="2995353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Tesco Guidelines</a:t>
            </a:r>
            <a:endParaRPr lang="en-US" dirty="0"/>
          </a:p>
        </p:txBody>
      </p:sp>
      <p:sp>
        <p:nvSpPr>
          <p:cNvPr id="3" name="Content Placeholder 2"/>
          <p:cNvSpPr>
            <a:spLocks noGrp="1"/>
          </p:cNvSpPr>
          <p:nvPr>
            <p:ph idx="1"/>
          </p:nvPr>
        </p:nvSpPr>
        <p:spPr>
          <a:xfrm>
            <a:off x="1295400" y="1219200"/>
            <a:ext cx="7543800" cy="4419600"/>
          </a:xfrm>
        </p:spPr>
        <p:txBody>
          <a:bodyPr/>
          <a:lstStyle/>
          <a:p>
            <a:r>
              <a:rPr lang="en-US" sz="3600" dirty="0" smtClean="0"/>
              <a:t>18 pages of guidelines</a:t>
            </a:r>
          </a:p>
          <a:p>
            <a:r>
              <a:rPr lang="en-US" dirty="0" smtClean="0"/>
              <a:t>146 individual points of requirements</a:t>
            </a:r>
          </a:p>
          <a:p>
            <a:r>
              <a:rPr lang="en-US" sz="2000" dirty="0" smtClean="0"/>
              <a:t>CS1. All </a:t>
            </a:r>
            <a:r>
              <a:rPr lang="en-US" sz="2000" dirty="0"/>
              <a:t>suppliers within the poultry supply chain must have an approved status within an independently </a:t>
            </a:r>
            <a:r>
              <a:rPr lang="en-US" sz="2000" dirty="0" smtClean="0"/>
              <a:t>audited quality </a:t>
            </a:r>
            <a:r>
              <a:rPr lang="en-US" sz="2000" dirty="0"/>
              <a:t>assurance scheme (to ISO/IEC Guide 65: 1996 BSEN 45011:1998). The schemes that are accepted </a:t>
            </a:r>
            <a:r>
              <a:rPr lang="en-US" sz="2000" dirty="0" smtClean="0"/>
              <a:t>are found </a:t>
            </a:r>
            <a:r>
              <a:rPr lang="en-US" sz="2000" dirty="0"/>
              <a:t>in the “Agriculture Requirements- Approved Scheme” list</a:t>
            </a:r>
            <a:r>
              <a:rPr lang="en-US" sz="2000" dirty="0" smtClean="0"/>
              <a:t>.</a:t>
            </a:r>
          </a:p>
          <a:p>
            <a:r>
              <a:rPr lang="en-US" sz="2000" dirty="0"/>
              <a:t>CS4. Traceability exercises tracing where products or live animals have come from and their next destination must be completed within a four hour time frame. The Health and Welfare plan must be reviewed and signed by the hatchery veterinary surgeon on an annual basis and changes agreed with the business in response to repeated disease problems.</a:t>
            </a:r>
          </a:p>
          <a:p>
            <a:endParaRPr lang="en-US" sz="2000" dirty="0" smtClean="0"/>
          </a:p>
          <a:p>
            <a:endParaRPr lang="en-US" dirty="0"/>
          </a:p>
        </p:txBody>
      </p:sp>
    </p:spTree>
    <p:extLst>
      <p:ext uri="{BB962C8B-B14F-4D97-AF65-F5344CB8AC3E}">
        <p14:creationId xmlns="" xmlns:p14="http://schemas.microsoft.com/office/powerpoint/2010/main" val="3001670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Tesco Guidelines</a:t>
            </a:r>
            <a:endParaRPr lang="en-US" dirty="0"/>
          </a:p>
        </p:txBody>
      </p:sp>
      <p:sp>
        <p:nvSpPr>
          <p:cNvPr id="3" name="Content Placeholder 2"/>
          <p:cNvSpPr>
            <a:spLocks noGrp="1"/>
          </p:cNvSpPr>
          <p:nvPr>
            <p:ph idx="1"/>
          </p:nvPr>
        </p:nvSpPr>
        <p:spPr/>
        <p:txBody>
          <a:bodyPr/>
          <a:lstStyle/>
          <a:p>
            <a:r>
              <a:rPr lang="en-US" sz="1800" dirty="0" smtClean="0"/>
              <a:t>CS47</a:t>
            </a:r>
            <a:r>
              <a:rPr lang="en-US" sz="1800" dirty="0"/>
              <a:t>. No mutilations are permitted on commercial chickens, ducks and geese.</a:t>
            </a:r>
          </a:p>
          <a:p>
            <a:r>
              <a:rPr lang="en-US" sz="1800" dirty="0"/>
              <a:t>CS48. Beaks can only be treated under veterinary advice using infrared on day old </a:t>
            </a:r>
            <a:r>
              <a:rPr lang="en-US" sz="1800" dirty="0" err="1"/>
              <a:t>poults</a:t>
            </a:r>
            <a:r>
              <a:rPr lang="en-US" sz="1800" dirty="0"/>
              <a:t>. If beak treatment is </a:t>
            </a:r>
            <a:r>
              <a:rPr lang="en-US" sz="1800" dirty="0" smtClean="0"/>
              <a:t>carried out </a:t>
            </a:r>
            <a:r>
              <a:rPr lang="en-US" sz="1800" dirty="0"/>
              <a:t>then the following must be adhered to no more than one third of the upper mandible may be removed.</a:t>
            </a:r>
          </a:p>
          <a:p>
            <a:r>
              <a:rPr lang="en-US" sz="1800" dirty="0"/>
              <a:t>CS49. Claws can only be treated under veterinary advice using infrared on day old </a:t>
            </a:r>
            <a:r>
              <a:rPr lang="en-US" sz="1800" dirty="0" err="1"/>
              <a:t>poults</a:t>
            </a:r>
            <a:r>
              <a:rPr lang="en-US" sz="1800" dirty="0"/>
              <a:t>. Toe clipping is not</a:t>
            </a:r>
          </a:p>
          <a:p>
            <a:r>
              <a:rPr lang="en-US" sz="1800" dirty="0"/>
              <a:t>permitted</a:t>
            </a:r>
            <a:r>
              <a:rPr lang="en-US" sz="1800" dirty="0" smtClean="0"/>
              <a:t>.</a:t>
            </a:r>
            <a:endParaRPr lang="en-US" sz="1800" dirty="0"/>
          </a:p>
          <a:p>
            <a:r>
              <a:rPr lang="en-US" sz="1800" dirty="0"/>
              <a:t>CS146. A licensed </a:t>
            </a:r>
            <a:r>
              <a:rPr lang="en-US" sz="1800" dirty="0" err="1"/>
              <a:t>labour</a:t>
            </a:r>
            <a:r>
              <a:rPr lang="en-US" sz="1800" dirty="0"/>
              <a:t> provider must be used to provide temporary </a:t>
            </a:r>
            <a:r>
              <a:rPr lang="en-US" sz="1800" dirty="0" err="1"/>
              <a:t>labour</a:t>
            </a:r>
            <a:r>
              <a:rPr lang="en-US" sz="1800" dirty="0"/>
              <a:t> in the United Kingdom.</a:t>
            </a:r>
          </a:p>
        </p:txBody>
      </p:sp>
    </p:spTree>
    <p:extLst>
      <p:ext uri="{BB962C8B-B14F-4D97-AF65-F5344CB8AC3E}">
        <p14:creationId xmlns="" xmlns:p14="http://schemas.microsoft.com/office/powerpoint/2010/main" val="1604497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NCC Guidelines 2014</a:t>
            </a:r>
            <a:br>
              <a:rPr lang="en-US" dirty="0" smtClean="0"/>
            </a:br>
            <a:r>
              <a:rPr lang="en-US" dirty="0" smtClean="0"/>
              <a:t>Revised every 2 years</a:t>
            </a:r>
            <a:endParaRPr lang="en-US" dirty="0"/>
          </a:p>
        </p:txBody>
      </p:sp>
      <p:sp>
        <p:nvSpPr>
          <p:cNvPr id="3" name="Content Placeholder 2"/>
          <p:cNvSpPr>
            <a:spLocks noGrp="1"/>
          </p:cNvSpPr>
          <p:nvPr>
            <p:ph idx="1"/>
          </p:nvPr>
        </p:nvSpPr>
        <p:spPr>
          <a:xfrm>
            <a:off x="1173480" y="1752600"/>
            <a:ext cx="7543800" cy="4419600"/>
          </a:xfrm>
        </p:spPr>
        <p:txBody>
          <a:bodyPr>
            <a:normAutofit fontScale="47500" lnSpcReduction="20000"/>
          </a:bodyPr>
          <a:lstStyle/>
          <a:p>
            <a:pPr marL="0" indent="0">
              <a:buNone/>
            </a:pPr>
            <a:r>
              <a:rPr lang="en-US" dirty="0"/>
              <a:t>The following principles (which apply to all types of housing and strains of chickens) were considered in the development of this document: </a:t>
            </a:r>
          </a:p>
          <a:p>
            <a:r>
              <a:rPr lang="en-US" dirty="0"/>
              <a:t>1. Poultry raised for food should be cared for in ways that prevent or minimize fear, pain, stress, and suffering. </a:t>
            </a:r>
          </a:p>
          <a:p>
            <a:endParaRPr lang="en-US" dirty="0"/>
          </a:p>
          <a:p>
            <a:r>
              <a:rPr lang="en-US" dirty="0"/>
              <a:t>2. Guidelines for welfare should balance scientific knowledge and professional judgment with consideration of ethical and societal values. </a:t>
            </a:r>
          </a:p>
          <a:p>
            <a:endParaRPr lang="en-US" dirty="0"/>
          </a:p>
          <a:p>
            <a:r>
              <a:rPr lang="en-US" dirty="0"/>
              <a:t>3. It is the welfare of the chickens themselves that is foremost, not how humans might perceive a practice or an environment. </a:t>
            </a:r>
          </a:p>
          <a:p>
            <a:endParaRPr lang="en-US" dirty="0"/>
          </a:p>
          <a:p>
            <a:r>
              <a:rPr lang="en-US" dirty="0"/>
              <a:t>4. Poultry should be treated with respect throughout their lives and provided a humane death when processed for food or when they are euthanized for any other reason. </a:t>
            </a:r>
          </a:p>
          <a:p>
            <a:endParaRPr lang="en-US" dirty="0"/>
          </a:p>
          <a:p>
            <a:r>
              <a:rPr lang="en-US" dirty="0"/>
              <a:t>5. The NCC Animal Welfare Guidelines and Audit Checklist are formally reviewed every two years, with the current review conducted by a committee of scientific advisors followed by a review by the NCC Animal Welfare Committee, who recommends final changes to the NCC Board of Directors. This two-year cycle will continue indefinitely. </a:t>
            </a:r>
          </a:p>
          <a:p>
            <a:endParaRPr lang="en-US" dirty="0"/>
          </a:p>
        </p:txBody>
      </p:sp>
    </p:spTree>
    <p:extLst>
      <p:ext uri="{BB962C8B-B14F-4D97-AF65-F5344CB8AC3E}">
        <p14:creationId xmlns="" xmlns:p14="http://schemas.microsoft.com/office/powerpoint/2010/main" val="3566380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Welfare concerns</a:t>
            </a:r>
            <a:endParaRPr lang="en-US" dirty="0"/>
          </a:p>
        </p:txBody>
      </p:sp>
      <p:sp>
        <p:nvSpPr>
          <p:cNvPr id="3" name="Content Placeholder 2"/>
          <p:cNvSpPr>
            <a:spLocks noGrp="1"/>
          </p:cNvSpPr>
          <p:nvPr>
            <p:ph idx="1"/>
          </p:nvPr>
        </p:nvSpPr>
        <p:spPr/>
        <p:txBody>
          <a:bodyPr/>
          <a:lstStyle/>
          <a:p>
            <a:r>
              <a:rPr lang="en-US" sz="2800" dirty="0" smtClean="0"/>
              <a:t>2000 Germany bans de-</a:t>
            </a:r>
            <a:r>
              <a:rPr lang="en-US" sz="2800" dirty="0" err="1" smtClean="0"/>
              <a:t>beaking</a:t>
            </a:r>
            <a:r>
              <a:rPr lang="en-US" sz="2800" dirty="0" smtClean="0"/>
              <a:t> of turkeys</a:t>
            </a:r>
          </a:p>
          <a:p>
            <a:r>
              <a:rPr lang="en-US" sz="2800" dirty="0" smtClean="0"/>
              <a:t>2015 Italy bans claw treatment in turkeys</a:t>
            </a:r>
          </a:p>
          <a:p>
            <a:r>
              <a:rPr lang="en-US" sz="2800" dirty="0" smtClean="0"/>
              <a:t>2016 Germany, Denmark, UK, proposed to ban beak treatment </a:t>
            </a:r>
          </a:p>
          <a:p>
            <a:r>
              <a:rPr lang="en-US" sz="2800" dirty="0" smtClean="0"/>
              <a:t>“Beak </a:t>
            </a:r>
            <a:r>
              <a:rPr lang="en-US" sz="2800" dirty="0"/>
              <a:t>trimming is to be banned in the Netherlands from 2018, three years earlier than originally planned, due to pressure from political groups</a:t>
            </a:r>
            <a:r>
              <a:rPr lang="en-US" dirty="0" smtClean="0"/>
              <a:t>.”</a:t>
            </a:r>
          </a:p>
          <a:p>
            <a:r>
              <a:rPr lang="en-US" dirty="0"/>
              <a:t>Asian countries track the EU requirements</a:t>
            </a:r>
          </a:p>
          <a:p>
            <a:endParaRPr lang="en-US" dirty="0" smtClean="0"/>
          </a:p>
          <a:p>
            <a:endParaRPr lang="en-US" dirty="0"/>
          </a:p>
        </p:txBody>
      </p:sp>
    </p:spTree>
    <p:extLst>
      <p:ext uri="{BB962C8B-B14F-4D97-AF65-F5344CB8AC3E}">
        <p14:creationId xmlns="" xmlns:p14="http://schemas.microsoft.com/office/powerpoint/2010/main" val="198966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81000"/>
            <a:ext cx="8598761" cy="54224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3492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533400"/>
            <a:ext cx="8382000" cy="533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97827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 y="762000"/>
            <a:ext cx="8953500" cy="5114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42429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Poultry Welfare Coalition</a:t>
            </a:r>
            <a:endParaRPr lang="en-US" dirty="0"/>
          </a:p>
        </p:txBody>
      </p:sp>
      <p:sp>
        <p:nvSpPr>
          <p:cNvPr id="3" name="Content Placeholder 2"/>
          <p:cNvSpPr>
            <a:spLocks noGrp="1"/>
          </p:cNvSpPr>
          <p:nvPr>
            <p:ph idx="1"/>
          </p:nvPr>
        </p:nvSpPr>
        <p:spPr/>
        <p:txBody>
          <a:bodyPr/>
          <a:lstStyle/>
          <a:p>
            <a:r>
              <a:rPr lang="en-US" dirty="0"/>
              <a:t> </a:t>
            </a:r>
            <a:r>
              <a:rPr lang="en-US" u="sng" dirty="0">
                <a:hlinkClick r:id="rId2"/>
              </a:rPr>
              <a:t>https://www.youtube.com/watch?v=qfjGtEG_jFI</a:t>
            </a:r>
            <a:r>
              <a:rPr lang="en-US" dirty="0"/>
              <a:t>. </a:t>
            </a:r>
          </a:p>
          <a:p>
            <a:endParaRPr lang="en-US" dirty="0"/>
          </a:p>
        </p:txBody>
      </p:sp>
    </p:spTree>
    <p:extLst>
      <p:ext uri="{BB962C8B-B14F-4D97-AF65-F5344CB8AC3E}">
        <p14:creationId xmlns="" xmlns:p14="http://schemas.microsoft.com/office/powerpoint/2010/main" val="2641971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685800"/>
            <a:ext cx="7467600" cy="2862322"/>
          </a:xfrm>
          <a:prstGeom prst="rect">
            <a:avLst/>
          </a:prstGeom>
          <a:noFill/>
        </p:spPr>
        <p:txBody>
          <a:bodyPr wrap="square" rtlCol="0">
            <a:spAutoFit/>
          </a:bodyPr>
          <a:lstStyle/>
          <a:p>
            <a:pPr algn="ctr"/>
            <a:r>
              <a:rPr lang="en-US" sz="3600" i="1" dirty="0" smtClean="0"/>
              <a:t>Nova Tech Purpose Statement</a:t>
            </a:r>
          </a:p>
          <a:p>
            <a:pPr algn="ctr"/>
            <a:endParaRPr lang="en-US" sz="3600" dirty="0"/>
          </a:p>
          <a:p>
            <a:pPr algn="ctr"/>
            <a:r>
              <a:rPr lang="en-US" sz="3600" b="1" dirty="0" smtClean="0"/>
              <a:t>We create revolutionary solutions that advance our customer’s ability to feed the world.  </a:t>
            </a:r>
          </a:p>
        </p:txBody>
      </p:sp>
    </p:spTree>
    <p:extLst>
      <p:ext uri="{BB962C8B-B14F-4D97-AF65-F5344CB8AC3E}">
        <p14:creationId xmlns="" xmlns:p14="http://schemas.microsoft.com/office/powerpoint/2010/main" val="892083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43200" y="1905000"/>
            <a:ext cx="5486400" cy="2462213"/>
          </a:xfrm>
          <a:prstGeom prst="rect">
            <a:avLst/>
          </a:prstGeom>
          <a:noFill/>
        </p:spPr>
        <p:txBody>
          <a:bodyPr wrap="square" rtlCol="0">
            <a:spAutoFit/>
          </a:bodyPr>
          <a:lstStyle/>
          <a:p>
            <a:pPr algn="ctr"/>
            <a:r>
              <a:rPr lang="en-US" sz="4400" dirty="0" smtClean="0">
                <a:solidFill>
                  <a:srgbClr val="0066FF"/>
                </a:solidFill>
              </a:rPr>
              <a:t>Beak Treatment </a:t>
            </a:r>
          </a:p>
          <a:p>
            <a:pPr algn="ctr">
              <a:lnSpc>
                <a:spcPct val="150000"/>
              </a:lnSpc>
            </a:pPr>
            <a:r>
              <a:rPr lang="en-US" sz="4400" dirty="0" smtClean="0">
                <a:solidFill>
                  <a:srgbClr val="0066FF"/>
                </a:solidFill>
              </a:rPr>
              <a:t>Let’s Start with Why</a:t>
            </a:r>
          </a:p>
          <a:p>
            <a:pPr algn="ctr"/>
            <a:endParaRPr lang="en-US" sz="4400" dirty="0">
              <a:solidFill>
                <a:srgbClr val="0066FF"/>
              </a:solidFill>
            </a:endParaRPr>
          </a:p>
        </p:txBody>
      </p:sp>
    </p:spTree>
    <p:extLst>
      <p:ext uri="{BB962C8B-B14F-4D97-AF65-F5344CB8AC3E}">
        <p14:creationId xmlns="" xmlns:p14="http://schemas.microsoft.com/office/powerpoint/2010/main" val="1067198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Infrared Beak Treatment (IRBT)</a:t>
            </a:r>
            <a:endParaRPr lang="en-US" sz="3600" dirty="0"/>
          </a:p>
        </p:txBody>
      </p:sp>
      <p:grpSp>
        <p:nvGrpSpPr>
          <p:cNvPr id="4" name="Group 4"/>
          <p:cNvGrpSpPr>
            <a:grpSpLocks noChangeAspect="1"/>
          </p:cNvGrpSpPr>
          <p:nvPr/>
        </p:nvGrpSpPr>
        <p:grpSpPr bwMode="auto">
          <a:xfrm>
            <a:off x="1905000" y="1066800"/>
            <a:ext cx="5392610" cy="4572000"/>
            <a:chOff x="23145750" y="19202400"/>
            <a:chExt cx="2594610" cy="1771650"/>
          </a:xfrm>
        </p:grpSpPr>
        <p:pic>
          <p:nvPicPr>
            <p:cNvPr id="5" name="Picture 5"/>
            <p:cNvPicPr preferRelativeResize="0">
              <a:picLocks noChangeArrowheads="1"/>
            </p:cNvPicPr>
            <p:nvPr/>
          </p:nvPicPr>
          <p:blipFill>
            <a:blip r:embed="rId2" cstate="print"/>
            <a:srcRect/>
            <a:stretch>
              <a:fillRect/>
            </a:stretch>
          </p:blipFill>
          <p:spPr bwMode="auto">
            <a:xfrm>
              <a:off x="23145750" y="19202400"/>
              <a:ext cx="2594610" cy="1771650"/>
            </a:xfrm>
            <a:prstGeom prst="rect">
              <a:avLst/>
            </a:prstGeom>
            <a:noFill/>
            <a:ln w="38100" algn="ctr">
              <a:noFill/>
              <a:miter lim="800000"/>
              <a:headEnd/>
              <a:tailEnd/>
            </a:ln>
          </p:spPr>
        </p:pic>
        <p:sp>
          <p:nvSpPr>
            <p:cNvPr id="6" name="Text Box 6"/>
            <p:cNvSpPr txBox="1">
              <a:spLocks noChangeArrowheads="1"/>
            </p:cNvSpPr>
            <p:nvPr/>
          </p:nvSpPr>
          <p:spPr bwMode="auto">
            <a:xfrm>
              <a:off x="23145750" y="19202400"/>
              <a:ext cx="2594610" cy="914400"/>
            </a:xfrm>
            <a:prstGeom prst="rect">
              <a:avLst/>
            </a:prstGeom>
            <a:noFill/>
            <a:ln w="38100" algn="ctr">
              <a:noFill/>
              <a:miter lim="800000"/>
              <a:headEnd/>
              <a:tailEnd/>
            </a:ln>
          </p:spPr>
          <p:txBody>
            <a:bodyPr lIns="36576" tIns="36576" rIns="36576" bIns="36576"/>
            <a:lstStyle/>
            <a:p>
              <a:endParaRPr lang="en-US" dirty="0"/>
            </a:p>
          </p:txBody>
        </p:sp>
        <p:pic>
          <p:nvPicPr>
            <p:cNvPr id="7" name="Picture 7" descr="MCj02397010000[1]"/>
            <p:cNvPicPr>
              <a:picLocks noChangeAspect="1" noChangeArrowheads="1"/>
            </p:cNvPicPr>
            <p:nvPr/>
          </p:nvPicPr>
          <p:blipFill>
            <a:blip r:embed="rId3" cstate="print"/>
            <a:srcRect/>
            <a:stretch>
              <a:fillRect/>
            </a:stretch>
          </p:blipFill>
          <p:spPr bwMode="auto">
            <a:xfrm rot="-7721136">
              <a:off x="25029357" y="19490493"/>
              <a:ext cx="376162" cy="600075"/>
            </a:xfrm>
            <a:prstGeom prst="rect">
              <a:avLst/>
            </a:prstGeom>
            <a:noFill/>
            <a:ln w="38100" algn="ctr">
              <a:noFill/>
              <a:miter lim="800000"/>
              <a:headEnd/>
              <a:tailEnd/>
            </a:ln>
          </p:spPr>
        </p:pic>
        <p:sp>
          <p:nvSpPr>
            <p:cNvPr id="8" name="Line 8"/>
            <p:cNvSpPr>
              <a:spLocks noChangeShapeType="1"/>
            </p:cNvSpPr>
            <p:nvPr/>
          </p:nvSpPr>
          <p:spPr bwMode="auto">
            <a:xfrm flipH="1">
              <a:off x="24688800" y="19773900"/>
              <a:ext cx="228600" cy="57150"/>
            </a:xfrm>
            <a:prstGeom prst="line">
              <a:avLst/>
            </a:prstGeom>
            <a:noFill/>
            <a:ln w="19050">
              <a:solidFill>
                <a:srgbClr val="FFFF00"/>
              </a:solidFill>
              <a:round/>
              <a:headEnd/>
              <a:tailEnd/>
            </a:ln>
          </p:spPr>
          <p:txBody>
            <a:bodyPr lIns="36576" tIns="36576" rIns="36576" bIns="36576"/>
            <a:lstStyle/>
            <a:p>
              <a:endParaRPr lang="en-US" dirty="0"/>
            </a:p>
          </p:txBody>
        </p:sp>
        <p:sp>
          <p:nvSpPr>
            <p:cNvPr id="9" name="Line 9"/>
            <p:cNvSpPr>
              <a:spLocks noChangeShapeType="1"/>
            </p:cNvSpPr>
            <p:nvPr/>
          </p:nvSpPr>
          <p:spPr bwMode="auto">
            <a:xfrm flipH="1">
              <a:off x="24745950" y="19888200"/>
              <a:ext cx="171450" cy="57150"/>
            </a:xfrm>
            <a:prstGeom prst="line">
              <a:avLst/>
            </a:prstGeom>
            <a:noFill/>
            <a:ln w="19050">
              <a:solidFill>
                <a:srgbClr val="FFFF00"/>
              </a:solidFill>
              <a:round/>
              <a:headEnd/>
              <a:tailEnd/>
            </a:ln>
          </p:spPr>
          <p:txBody>
            <a:bodyPr lIns="36576" tIns="36576" rIns="36576" bIns="36576"/>
            <a:lstStyle/>
            <a:p>
              <a:endParaRPr lang="en-US" dirty="0"/>
            </a:p>
          </p:txBody>
        </p:sp>
        <p:sp>
          <p:nvSpPr>
            <p:cNvPr id="10" name="Line 10"/>
            <p:cNvSpPr>
              <a:spLocks noChangeShapeType="1"/>
            </p:cNvSpPr>
            <p:nvPr/>
          </p:nvSpPr>
          <p:spPr bwMode="auto">
            <a:xfrm flipH="1">
              <a:off x="24803100" y="19945350"/>
              <a:ext cx="171450" cy="114300"/>
            </a:xfrm>
            <a:prstGeom prst="line">
              <a:avLst/>
            </a:prstGeom>
            <a:noFill/>
            <a:ln w="19050">
              <a:solidFill>
                <a:srgbClr val="FFFF00"/>
              </a:solidFill>
              <a:round/>
              <a:headEnd/>
              <a:tailEnd/>
            </a:ln>
          </p:spPr>
          <p:txBody>
            <a:bodyPr lIns="36576" tIns="36576" rIns="36576" bIns="36576"/>
            <a:lstStyle/>
            <a:p>
              <a:endParaRPr lang="en-US" dirty="0"/>
            </a:p>
          </p:txBody>
        </p:sp>
        <p:sp>
          <p:nvSpPr>
            <p:cNvPr id="11" name="Line 11"/>
            <p:cNvSpPr>
              <a:spLocks noChangeShapeType="1"/>
            </p:cNvSpPr>
            <p:nvPr/>
          </p:nvSpPr>
          <p:spPr bwMode="auto">
            <a:xfrm flipH="1">
              <a:off x="24860250" y="20059650"/>
              <a:ext cx="171450" cy="114300"/>
            </a:xfrm>
            <a:prstGeom prst="line">
              <a:avLst/>
            </a:prstGeom>
            <a:noFill/>
            <a:ln w="19050">
              <a:solidFill>
                <a:srgbClr val="FFFF00"/>
              </a:solidFill>
              <a:round/>
              <a:headEnd/>
              <a:tailEnd/>
            </a:ln>
          </p:spPr>
          <p:txBody>
            <a:bodyPr lIns="36576" tIns="36576" rIns="36576" bIns="36576"/>
            <a:lstStyle/>
            <a:p>
              <a:endParaRPr lang="en-US" dirty="0"/>
            </a:p>
          </p:txBody>
        </p:sp>
      </p:grpSp>
    </p:spTree>
    <p:extLst>
      <p:ext uri="{BB962C8B-B14F-4D97-AF65-F5344CB8AC3E}">
        <p14:creationId xmlns="" xmlns:p14="http://schemas.microsoft.com/office/powerpoint/2010/main" val="2272604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99" y="314325"/>
            <a:ext cx="7351713" cy="1362075"/>
          </a:xfrm>
        </p:spPr>
        <p:txBody>
          <a:bodyPr/>
          <a:lstStyle/>
          <a:p>
            <a:r>
              <a:rPr lang="en-US" dirty="0" smtClean="0"/>
              <a:t>Goals of Beak Treatment</a:t>
            </a:r>
            <a:endParaRPr lang="en-US" dirty="0"/>
          </a:p>
        </p:txBody>
      </p:sp>
      <p:sp>
        <p:nvSpPr>
          <p:cNvPr id="3" name="Text Placeholder 2"/>
          <p:cNvSpPr>
            <a:spLocks noGrp="1"/>
          </p:cNvSpPr>
          <p:nvPr>
            <p:ph type="body" idx="1"/>
          </p:nvPr>
        </p:nvSpPr>
        <p:spPr>
          <a:xfrm>
            <a:off x="1143000" y="1676400"/>
            <a:ext cx="7732712" cy="4267199"/>
          </a:xfrm>
        </p:spPr>
        <p:txBody>
          <a:bodyPr/>
          <a:lstStyle/>
          <a:p>
            <a:pPr marL="342900" indent="-342900">
              <a:buFont typeface="Arial" panose="020B0604020202020204" pitchFamily="34" charset="0"/>
              <a:buChar char="•"/>
            </a:pPr>
            <a:r>
              <a:rPr lang="en-US" sz="2400" dirty="0" smtClean="0">
                <a:solidFill>
                  <a:schemeClr val="tx1"/>
                </a:solidFill>
              </a:rPr>
              <a:t>When properly administered beak treatment helps to:</a:t>
            </a:r>
          </a:p>
          <a:p>
            <a:pPr marL="800100" lvl="1" indent="-342900">
              <a:buFont typeface="Arial" panose="020B0604020202020204" pitchFamily="34" charset="0"/>
              <a:buChar char="•"/>
            </a:pPr>
            <a:r>
              <a:rPr lang="en-US" sz="2400" dirty="0">
                <a:solidFill>
                  <a:schemeClr val="tx1"/>
                </a:solidFill>
              </a:rPr>
              <a:t>Control of pecking related injuries and </a:t>
            </a:r>
            <a:r>
              <a:rPr lang="en-US" sz="2400" dirty="0" smtClean="0">
                <a:solidFill>
                  <a:schemeClr val="tx1"/>
                </a:solidFill>
              </a:rPr>
              <a:t>cannibalism.</a:t>
            </a:r>
          </a:p>
          <a:p>
            <a:pPr marL="800100" lvl="1" indent="-342900">
              <a:buFont typeface="Arial" panose="020B0604020202020204" pitchFamily="34" charset="0"/>
              <a:buChar char="•"/>
            </a:pPr>
            <a:r>
              <a:rPr lang="en-US" sz="2400" dirty="0" smtClean="0">
                <a:solidFill>
                  <a:schemeClr val="tx1"/>
                </a:solidFill>
              </a:rPr>
              <a:t>Improve feather scores / bird temperature regulation.</a:t>
            </a:r>
          </a:p>
          <a:p>
            <a:pPr marL="800100" lvl="1" indent="-342900">
              <a:buFont typeface="Arial" panose="020B0604020202020204" pitchFamily="34" charset="0"/>
              <a:buChar char="•"/>
            </a:pPr>
            <a:r>
              <a:rPr lang="en-US" sz="2400" dirty="0" smtClean="0">
                <a:solidFill>
                  <a:schemeClr val="tx1"/>
                </a:solidFill>
              </a:rPr>
              <a:t>Improve feed conversion ratio</a:t>
            </a:r>
          </a:p>
          <a:p>
            <a:pPr marL="800100" lvl="1" indent="-342900">
              <a:buFont typeface="Arial" panose="020B0604020202020204" pitchFamily="34" charset="0"/>
              <a:buChar char="•"/>
            </a:pPr>
            <a:r>
              <a:rPr lang="en-US" sz="2400" dirty="0" smtClean="0">
                <a:solidFill>
                  <a:schemeClr val="tx1"/>
                </a:solidFill>
              </a:rPr>
              <a:t>Promote bird development, weights and flock uniformity.</a:t>
            </a:r>
          </a:p>
          <a:p>
            <a:pPr marL="800100" lvl="1" indent="-342900">
              <a:buFont typeface="Arial" panose="020B0604020202020204" pitchFamily="34" charset="0"/>
              <a:buChar char="•"/>
            </a:pPr>
            <a:r>
              <a:rPr lang="en-US" sz="2400" dirty="0" smtClean="0">
                <a:solidFill>
                  <a:schemeClr val="tx1"/>
                </a:solidFill>
              </a:rPr>
              <a:t>Improve feed </a:t>
            </a:r>
            <a:r>
              <a:rPr lang="en-US" sz="2400" dirty="0">
                <a:solidFill>
                  <a:schemeClr val="tx1"/>
                </a:solidFill>
              </a:rPr>
              <a:t>intake. </a:t>
            </a:r>
            <a:r>
              <a:rPr lang="en-US" sz="2400" dirty="0" smtClean="0">
                <a:solidFill>
                  <a:schemeClr val="tx1"/>
                </a:solidFill>
              </a:rPr>
              <a:t>  </a:t>
            </a:r>
          </a:p>
          <a:p>
            <a:pPr marL="1257300" lvl="2" indent="-342900">
              <a:buFont typeface="Arial" panose="020B0604020202020204" pitchFamily="34" charset="0"/>
              <a:buChar char="•"/>
            </a:pPr>
            <a:r>
              <a:rPr lang="en-US" sz="2400" dirty="0" smtClean="0">
                <a:solidFill>
                  <a:schemeClr val="tx1"/>
                </a:solidFill>
              </a:rPr>
              <a:t>Key for sustaining peak egg production in high performing layer strains.</a:t>
            </a:r>
          </a:p>
          <a:p>
            <a:pPr marL="342900" indent="-342900">
              <a:buFont typeface="Arial" panose="020B0604020202020204" pitchFamily="34" charset="0"/>
              <a:buChar char="•"/>
            </a:pPr>
            <a:r>
              <a:rPr lang="en-US" sz="2600" dirty="0" smtClean="0">
                <a:solidFill>
                  <a:schemeClr val="tx1"/>
                </a:solidFill>
              </a:rPr>
              <a:t>The above helps to maximize the genetic potential of poultry species</a:t>
            </a:r>
            <a:endParaRPr lang="en-US" sz="2600" dirty="0">
              <a:solidFill>
                <a:schemeClr val="tx1"/>
              </a:solidFill>
            </a:endParaRPr>
          </a:p>
        </p:txBody>
      </p:sp>
    </p:spTree>
    <p:extLst>
      <p:ext uri="{BB962C8B-B14F-4D97-AF65-F5344CB8AC3E}">
        <p14:creationId xmlns="" xmlns:p14="http://schemas.microsoft.com/office/powerpoint/2010/main" val="121322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7328"/>
            <a:ext cx="7351713" cy="1362075"/>
          </a:xfrm>
        </p:spPr>
        <p:txBody>
          <a:bodyPr/>
          <a:lstStyle/>
          <a:p>
            <a:r>
              <a:rPr lang="en-US" dirty="0" smtClean="0"/>
              <a:t>Other Benefits of infrared beak treatment</a:t>
            </a:r>
            <a:endParaRPr lang="en-US" dirty="0"/>
          </a:p>
        </p:txBody>
      </p:sp>
      <p:sp>
        <p:nvSpPr>
          <p:cNvPr id="3" name="Text Placeholder 2"/>
          <p:cNvSpPr>
            <a:spLocks noGrp="1"/>
          </p:cNvSpPr>
          <p:nvPr>
            <p:ph type="body" idx="1"/>
          </p:nvPr>
        </p:nvSpPr>
        <p:spPr>
          <a:xfrm>
            <a:off x="1295400" y="1752600"/>
            <a:ext cx="7351713" cy="3873500"/>
          </a:xfrm>
        </p:spPr>
        <p:txBody>
          <a:bodyPr/>
          <a:lstStyle/>
          <a:p>
            <a:pPr marL="342900" indent="-342900">
              <a:buFont typeface="Arial" panose="020B0604020202020204" pitchFamily="34" charset="0"/>
              <a:buChar char="•"/>
            </a:pPr>
            <a:r>
              <a:rPr lang="en-US" sz="2400" dirty="0" smtClean="0">
                <a:solidFill>
                  <a:schemeClr val="tx1"/>
                </a:solidFill>
              </a:rPr>
              <a:t>Non contact bloodless procedure.</a:t>
            </a:r>
          </a:p>
          <a:p>
            <a:pPr marL="342900" indent="-342900">
              <a:buFont typeface="Arial" panose="020B0604020202020204" pitchFamily="34" charset="0"/>
              <a:buChar char="•"/>
            </a:pPr>
            <a:r>
              <a:rPr lang="en-US" sz="2400" dirty="0" smtClean="0">
                <a:solidFill>
                  <a:schemeClr val="tx1"/>
                </a:solidFill>
              </a:rPr>
              <a:t>Improve bio-security.  Administered in bio-secure hatchery versus traveling teams to the farms. </a:t>
            </a:r>
          </a:p>
          <a:p>
            <a:pPr marL="342900" indent="-342900">
              <a:buFont typeface="Arial" panose="020B0604020202020204" pitchFamily="34" charset="0"/>
              <a:buChar char="•"/>
            </a:pPr>
            <a:r>
              <a:rPr lang="en-US" sz="2400" dirty="0" smtClean="0">
                <a:solidFill>
                  <a:schemeClr val="tx1"/>
                </a:solidFill>
              </a:rPr>
              <a:t>Adjustable / prescriptive treatment.  Able to match treatment against flock age, breed and farm conditions.</a:t>
            </a:r>
          </a:p>
          <a:p>
            <a:pPr marL="342900" indent="-342900">
              <a:buFont typeface="Arial" panose="020B0604020202020204" pitchFamily="34" charset="0"/>
              <a:buChar char="•"/>
            </a:pPr>
            <a:r>
              <a:rPr lang="en-US" sz="2400" dirty="0">
                <a:solidFill>
                  <a:schemeClr val="tx1"/>
                </a:solidFill>
              </a:rPr>
              <a:t>UK research suggest that IR beak treatment of day old chicks does not result in chronic adverse consequences for sensory function, nor does it demonstrate evidence of chronic pain associated with the procedure</a:t>
            </a:r>
            <a:r>
              <a:rPr lang="en-US" sz="2400" dirty="0" smtClean="0">
                <a:solidFill>
                  <a:schemeClr val="tx1"/>
                </a:solidFill>
              </a:rPr>
              <a:t>.</a:t>
            </a:r>
            <a:endParaRPr lang="en-US" sz="2400" dirty="0">
              <a:solidFill>
                <a:schemeClr val="tx1"/>
              </a:solidFill>
            </a:endParaRPr>
          </a:p>
        </p:txBody>
      </p:sp>
      <p:sp>
        <p:nvSpPr>
          <p:cNvPr id="4" name="TextBox 3"/>
          <p:cNvSpPr txBox="1"/>
          <p:nvPr/>
        </p:nvSpPr>
        <p:spPr>
          <a:xfrm>
            <a:off x="7239000" y="3886200"/>
            <a:ext cx="381000" cy="381000"/>
          </a:xfrm>
          <a:prstGeom prst="rect">
            <a:avLst/>
          </a:prstGeom>
          <a:noFill/>
        </p:spPr>
        <p:txBody>
          <a:bodyPr wrap="square" rtlCol="0">
            <a:spAutoFit/>
          </a:bodyPr>
          <a:lstStyle/>
          <a:p>
            <a:r>
              <a:rPr lang="en-US" dirty="0" smtClean="0"/>
              <a:t>2</a:t>
            </a:r>
            <a:endParaRPr lang="en-US" dirty="0"/>
          </a:p>
        </p:txBody>
      </p:sp>
      <p:sp>
        <p:nvSpPr>
          <p:cNvPr id="5" name="TextBox 4"/>
          <p:cNvSpPr txBox="1"/>
          <p:nvPr/>
        </p:nvSpPr>
        <p:spPr>
          <a:xfrm>
            <a:off x="533400" y="5791200"/>
            <a:ext cx="4724400" cy="400110"/>
          </a:xfrm>
          <a:prstGeom prst="rect">
            <a:avLst/>
          </a:prstGeom>
          <a:noFill/>
        </p:spPr>
        <p:txBody>
          <a:bodyPr wrap="square" rtlCol="0">
            <a:spAutoFit/>
          </a:bodyPr>
          <a:lstStyle/>
          <a:p>
            <a:r>
              <a:rPr lang="en-US" sz="1000" dirty="0" smtClean="0"/>
              <a:t>2 </a:t>
            </a:r>
            <a:r>
              <a:rPr lang="en-US" sz="1000" dirty="0"/>
              <a:t>Chronic neurophysiological and anatomical </a:t>
            </a:r>
            <a:r>
              <a:rPr lang="en-US" sz="1000" dirty="0" smtClean="0"/>
              <a:t>changes associated </a:t>
            </a:r>
            <a:r>
              <a:rPr lang="en-US" sz="1000" dirty="0"/>
              <a:t>with infra-red beak </a:t>
            </a:r>
            <a:r>
              <a:rPr lang="en-US" sz="1000" dirty="0" smtClean="0"/>
              <a:t>treatment </a:t>
            </a:r>
            <a:r>
              <a:rPr lang="en-US" sz="1000" dirty="0"/>
              <a:t>University of </a:t>
            </a:r>
            <a:r>
              <a:rPr lang="en-US" sz="1000" dirty="0" smtClean="0"/>
              <a:t>Glasgow, Dr </a:t>
            </a:r>
            <a:r>
              <a:rPr lang="en-US" sz="1000" dirty="0"/>
              <a:t>Dorothy </a:t>
            </a:r>
            <a:r>
              <a:rPr lang="en-US" sz="1000" dirty="0" err="1" smtClean="0"/>
              <a:t>McKeegan</a:t>
            </a:r>
            <a:r>
              <a:rPr lang="en-US" sz="1000" dirty="0" smtClean="0"/>
              <a:t>, </a:t>
            </a:r>
            <a:r>
              <a:rPr lang="en-US" sz="1000" dirty="0" err="1" smtClean="0"/>
              <a:t>Dr</a:t>
            </a:r>
            <a:r>
              <a:rPr lang="en-US" sz="1000" dirty="0" smtClean="0"/>
              <a:t> </a:t>
            </a:r>
            <a:r>
              <a:rPr lang="en-US" sz="1000" dirty="0"/>
              <a:t>Adrian Philbey</a:t>
            </a:r>
          </a:p>
        </p:txBody>
      </p:sp>
    </p:spTree>
    <p:extLst>
      <p:ext uri="{BB962C8B-B14F-4D97-AF65-F5344CB8AC3E}">
        <p14:creationId xmlns="" xmlns:p14="http://schemas.microsoft.com/office/powerpoint/2010/main" val="1096766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Beak portion exposed to treatment source</a:t>
            </a:r>
            <a:endParaRPr lang="en-US" sz="3600" dirty="0"/>
          </a:p>
        </p:txBody>
      </p:sp>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47800" y="1143000"/>
            <a:ext cx="6248400" cy="46822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69258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143000"/>
          </a:xfrm>
          <a:prstGeom prst="rect">
            <a:avLst/>
          </a:prstGeom>
        </p:spPr>
        <p:txBody>
          <a:bodyPr>
            <a:normAutofit/>
          </a:bodyPr>
          <a:lstStyle/>
          <a:p>
            <a:r>
              <a:rPr lang="en-US" sz="3600" dirty="0" smtClean="0"/>
              <a:t>Infrared Treatment</a:t>
            </a:r>
            <a:r>
              <a:rPr lang="en-US" dirty="0" smtClean="0"/>
              <a:t/>
            </a:r>
            <a:br>
              <a:rPr lang="en-US" dirty="0" smtClean="0"/>
            </a:br>
            <a:r>
              <a:rPr lang="en-US" sz="2200" dirty="0" smtClean="0"/>
              <a:t>1 Day After</a:t>
            </a:r>
            <a:endParaRPr lang="en-US" sz="2200" dirty="0"/>
          </a:p>
        </p:txBody>
      </p:sp>
      <p:pic>
        <p:nvPicPr>
          <p:cNvPr id="4" name="Content Placeholder 3"/>
          <p:cNvPicPr>
            <a:picLocks noGrp="1" noChangeAspect="1"/>
          </p:cNvPicPr>
          <p:nvPr>
            <p:ph idx="4294967295"/>
          </p:nvPr>
        </p:nvPicPr>
        <p:blipFill rotWithShape="1">
          <a:blip r:embed="rId2" cstate="print">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rcRect t="4298" r="31326" b="26157"/>
          <a:stretch/>
        </p:blipFill>
        <p:spPr>
          <a:xfrm>
            <a:off x="1849438" y="1447800"/>
            <a:ext cx="5618162"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 name="Straight Arrow Connector 4"/>
          <p:cNvCxnSpPr/>
          <p:nvPr/>
        </p:nvCxnSpPr>
        <p:spPr>
          <a:xfrm flipH="1">
            <a:off x="4267200" y="2754546"/>
            <a:ext cx="1143000" cy="82685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400" y="2035314"/>
            <a:ext cx="2286000" cy="707886"/>
          </a:xfrm>
          <a:prstGeom prst="rect">
            <a:avLst/>
          </a:prstGeom>
          <a:noFill/>
        </p:spPr>
        <p:txBody>
          <a:bodyPr wrap="square" rtlCol="0">
            <a:spAutoFit/>
          </a:bodyPr>
          <a:lstStyle/>
          <a:p>
            <a:r>
              <a:rPr lang="en-US" sz="2000" dirty="0" smtClean="0"/>
              <a:t>Beak tissue affected by infrared energy</a:t>
            </a:r>
            <a:endParaRPr lang="en-US" sz="2000" dirty="0"/>
          </a:p>
        </p:txBody>
      </p:sp>
    </p:spTree>
    <p:extLst>
      <p:ext uri="{BB962C8B-B14F-4D97-AF65-F5344CB8AC3E}">
        <p14:creationId xmlns="" xmlns:p14="http://schemas.microsoft.com/office/powerpoint/2010/main" val="3732602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Examples of Prescriptive Treatment</a:t>
            </a:r>
            <a:br>
              <a:rPr lang="en-US" dirty="0" smtClean="0"/>
            </a:br>
            <a:r>
              <a:rPr lang="en-US" sz="2800" dirty="0" smtClean="0"/>
              <a:t>@84 Days</a:t>
            </a:r>
            <a:endParaRPr lang="en-US" sz="2800" dirty="0"/>
          </a:p>
        </p:txBody>
      </p:sp>
      <p:pic>
        <p:nvPicPr>
          <p:cNvPr id="4" name="Content Placeholder 3"/>
          <p:cNvPicPr>
            <a:picLocks noChangeAspect="1"/>
          </p:cNvPicPr>
          <p:nvPr/>
        </p:nvPicPr>
        <p:blipFill rotWithShape="1">
          <a:blip r:embed="rId2" cstate="print">
            <a:extLst>
              <a:ext uri="{28A0092B-C50C-407E-A947-70E740481C1C}">
                <a14:useLocalDpi xmlns="" xmlns:a14="http://schemas.microsoft.com/office/drawing/2010/main" val="0"/>
              </a:ext>
            </a:extLst>
          </a:blip>
          <a:srcRect l="5334"/>
          <a:stretch/>
        </p:blipFill>
        <p:spPr>
          <a:xfrm>
            <a:off x="152400" y="1476375"/>
            <a:ext cx="2957576" cy="2343150"/>
          </a:xfrm>
          <a:prstGeom prst="rect">
            <a:avLst/>
          </a:prstGeom>
        </p:spPr>
      </p:pic>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l="7667"/>
          <a:stretch/>
        </p:blipFill>
        <p:spPr>
          <a:xfrm>
            <a:off x="3201797" y="1476375"/>
            <a:ext cx="2884678" cy="2343150"/>
          </a:xfrm>
          <a:prstGeom prst="rect">
            <a:avLst/>
          </a:prstGeom>
        </p:spPr>
      </p:pic>
      <p:pic>
        <p:nvPicPr>
          <p:cNvPr id="6" name="Picture 5"/>
          <p:cNvPicPr>
            <a:picLocks noChangeAspect="1"/>
          </p:cNvPicPr>
          <p:nvPr/>
        </p:nvPicPr>
        <p:blipFill rotWithShape="1">
          <a:blip r:embed="rId4" cstate="print">
            <a:extLst>
              <a:ext uri="{28A0092B-C50C-407E-A947-70E740481C1C}">
                <a14:useLocalDpi xmlns="" xmlns:a14="http://schemas.microsoft.com/office/drawing/2010/main" val="0"/>
              </a:ext>
            </a:extLst>
          </a:blip>
          <a:srcRect l="7334"/>
          <a:stretch/>
        </p:blipFill>
        <p:spPr>
          <a:xfrm>
            <a:off x="6172708" y="1476375"/>
            <a:ext cx="2895092" cy="2343150"/>
          </a:xfrm>
          <a:prstGeom prst="rect">
            <a:avLst/>
          </a:prstGeom>
        </p:spPr>
      </p:pic>
      <p:sp>
        <p:nvSpPr>
          <p:cNvPr id="7" name="TextBox 6"/>
          <p:cNvSpPr txBox="1"/>
          <p:nvPr/>
        </p:nvSpPr>
        <p:spPr>
          <a:xfrm>
            <a:off x="152400" y="3962400"/>
            <a:ext cx="2971800" cy="1569660"/>
          </a:xfrm>
          <a:prstGeom prst="rect">
            <a:avLst/>
          </a:prstGeom>
          <a:noFill/>
        </p:spPr>
        <p:txBody>
          <a:bodyPr wrap="square" rtlCol="0">
            <a:spAutoFit/>
          </a:bodyPr>
          <a:lstStyle/>
          <a:p>
            <a:pPr algn="ctr"/>
            <a:r>
              <a:rPr lang="en-US" sz="2400" b="1" dirty="0" smtClean="0"/>
              <a:t>25/23 Plate</a:t>
            </a:r>
          </a:p>
          <a:p>
            <a:pPr algn="ctr"/>
            <a:r>
              <a:rPr lang="en-US" sz="2400" b="1" dirty="0" smtClean="0"/>
              <a:t>30% of Beak Length Reduction</a:t>
            </a:r>
          </a:p>
          <a:p>
            <a:pPr algn="ctr"/>
            <a:endParaRPr lang="en-US" sz="2400" b="1" dirty="0"/>
          </a:p>
        </p:txBody>
      </p:sp>
      <p:sp>
        <p:nvSpPr>
          <p:cNvPr id="8" name="TextBox 7"/>
          <p:cNvSpPr txBox="1"/>
          <p:nvPr/>
        </p:nvSpPr>
        <p:spPr>
          <a:xfrm>
            <a:off x="3181350" y="3962400"/>
            <a:ext cx="2895600" cy="1200329"/>
          </a:xfrm>
          <a:prstGeom prst="rect">
            <a:avLst/>
          </a:prstGeom>
          <a:noFill/>
        </p:spPr>
        <p:txBody>
          <a:bodyPr wrap="square" rtlCol="0">
            <a:spAutoFit/>
          </a:bodyPr>
          <a:lstStyle/>
          <a:p>
            <a:pPr algn="ctr"/>
            <a:r>
              <a:rPr lang="en-US" sz="2400" b="1" dirty="0" smtClean="0"/>
              <a:t>27/23c Plate</a:t>
            </a:r>
          </a:p>
          <a:p>
            <a:pPr algn="ctr"/>
            <a:r>
              <a:rPr lang="en-US" sz="2400" b="1" dirty="0" smtClean="0"/>
              <a:t>15% Beak Length Reduction</a:t>
            </a:r>
            <a:endParaRPr lang="en-US" sz="2400" b="1" dirty="0"/>
          </a:p>
        </p:txBody>
      </p:sp>
      <p:sp>
        <p:nvSpPr>
          <p:cNvPr id="9" name="TextBox 8"/>
          <p:cNvSpPr txBox="1"/>
          <p:nvPr/>
        </p:nvSpPr>
        <p:spPr>
          <a:xfrm>
            <a:off x="6096000" y="3962400"/>
            <a:ext cx="2895600" cy="830997"/>
          </a:xfrm>
          <a:prstGeom prst="rect">
            <a:avLst/>
          </a:prstGeom>
          <a:noFill/>
        </p:spPr>
        <p:txBody>
          <a:bodyPr wrap="square" rtlCol="0">
            <a:spAutoFit/>
          </a:bodyPr>
          <a:lstStyle/>
          <a:p>
            <a:pPr algn="ctr"/>
            <a:r>
              <a:rPr lang="en-US" sz="2400" b="1" dirty="0" smtClean="0"/>
              <a:t>No Treatment</a:t>
            </a:r>
          </a:p>
          <a:p>
            <a:pPr algn="ctr"/>
            <a:r>
              <a:rPr lang="en-US" sz="2400" b="1" dirty="0" smtClean="0"/>
              <a:t>100% of Beak Length</a:t>
            </a:r>
            <a:endParaRPr lang="en-US" sz="2400" b="1" dirty="0"/>
          </a:p>
        </p:txBody>
      </p:sp>
      <p:sp>
        <p:nvSpPr>
          <p:cNvPr id="10" name="Rectangle 9"/>
          <p:cNvSpPr/>
          <p:nvPr/>
        </p:nvSpPr>
        <p:spPr>
          <a:xfrm>
            <a:off x="152400" y="1476374"/>
            <a:ext cx="2971800" cy="3705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105149" y="1476375"/>
            <a:ext cx="2981325" cy="3705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096000" y="1476375"/>
            <a:ext cx="2971800" cy="3705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6032585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quot;/&gt;&lt;property id=&quot;20307&quot; value=&quot;259&quot;/&gt;&lt;/object&gt;&lt;object type=&quot;3&quot; unique_id=&quot;10006&quot;&gt;&lt;property id=&quot;20148&quot; value=&quot;5&quot;/&gt;&lt;property id=&quot;20300&quot; value=&quot;Slide 3&quot;/&gt;&lt;property id=&quot;20307&quot; value=&quot;26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2018</TotalTime>
  <Words>891</Words>
  <Application>Microsoft Office PowerPoint</Application>
  <PresentationFormat>On-screen Show (4:3)</PresentationFormat>
  <Paragraphs>73</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Custom Design</vt:lpstr>
      <vt:lpstr>Slide 1</vt:lpstr>
      <vt:lpstr>Slide 2</vt:lpstr>
      <vt:lpstr>Slide 3</vt:lpstr>
      <vt:lpstr>Infrared Beak Treatment (IRBT)</vt:lpstr>
      <vt:lpstr>Goals of Beak Treatment</vt:lpstr>
      <vt:lpstr>Other Benefits of infrared beak treatment</vt:lpstr>
      <vt:lpstr>Beak portion exposed to treatment source</vt:lpstr>
      <vt:lpstr>Infrared Treatment 1 Day After</vt:lpstr>
      <vt:lpstr>Examples of Prescriptive Treatment @84 Days</vt:lpstr>
      <vt:lpstr>Economic Impact of IRBT</vt:lpstr>
      <vt:lpstr>Influence of Food Retail and 3rd Party Auditing Groups</vt:lpstr>
      <vt:lpstr>Tesco Guidelines</vt:lpstr>
      <vt:lpstr>Tesco Guidelines</vt:lpstr>
      <vt:lpstr>NCC Guidelines 2014 Revised every 2 years</vt:lpstr>
      <vt:lpstr>International Welfare concerns</vt:lpstr>
      <vt:lpstr>Slide 16</vt:lpstr>
      <vt:lpstr>Slide 17</vt:lpstr>
      <vt:lpstr>Slide 18</vt:lpstr>
      <vt:lpstr>International Poultry Welfare Coalition</vt:lpstr>
    </vt:vector>
  </TitlesOfParts>
  <Company>NTE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Nova Tech Engineering light power point</dc:subject>
  <dc:creator>Jay Halliday</dc:creator>
  <cp:keywords>NTE power point light background, powerpoint template</cp:keywords>
  <cp:lastModifiedBy>Shane</cp:lastModifiedBy>
  <cp:revision>63</cp:revision>
  <dcterms:created xsi:type="dcterms:W3CDTF">2009-10-07T18:16:02Z</dcterms:created>
  <dcterms:modified xsi:type="dcterms:W3CDTF">2015-07-16T01:55:39Z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Modified">
    <vt:lpwstr>2011-01-12</vt:lpwstr>
  </property>
  <property fmtid="{D5CDD505-2E9C-101B-9397-08002B2CF9AE}" pid="3" name="Date">
    <vt:lpwstr>2011-01-12</vt:lpwstr>
  </property>
  <property fmtid="{D5CDD505-2E9C-101B-9397-08002B2CF9AE}" pid="4" name="Document Number">
    <vt:lpwstr>D-00001569</vt:lpwstr>
  </property>
  <property fmtid="{D5CDD505-2E9C-101B-9397-08002B2CF9AE}" pid="5" name="Project name">
    <vt:lpwstr>power point light</vt:lpwstr>
  </property>
  <property fmtid="{D5CDD505-2E9C-101B-9397-08002B2CF9AE}" pid="6" name="Revision">
    <vt:lpwstr>C</vt:lpwstr>
  </property>
  <property fmtid="{D5CDD505-2E9C-101B-9397-08002B2CF9AE}" pid="7" name="Department">
    <vt:lpwstr>Customer Service</vt:lpwstr>
  </property>
  <property fmtid="{D5CDD505-2E9C-101B-9397-08002B2CF9AE}" pid="8" name="Approved On">
    <vt:lpwstr>2013-11-27</vt:lpwstr>
  </property>
</Properties>
</file>